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77" r:id="rId24"/>
    <p:sldId id="278" r:id="rId25"/>
    <p:sldId id="279" r:id="rId26"/>
    <p:sldId id="281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3" Type="http://schemas.openxmlformats.org/officeDocument/2006/relationships/image" Target="../media/image46.pn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4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75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5449" y="1523654"/>
            <a:ext cx="7238407" cy="7238407"/>
            <a:chOff x="5385449" y="1523654"/>
            <a:chExt cx="7238407" cy="7238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5449" y="1523654"/>
              <a:ext cx="7238407" cy="72384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18049" y="3926824"/>
            <a:ext cx="9221952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SnS 크롤링을 통한 </a:t>
            </a:r>
          </a:p>
          <a:p>
            <a:r>
              <a:rPr lang="en-US" sz="6000" dirty="0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햄버거   브랜드별 평가</a:t>
            </a:r>
          </a:p>
          <a:p>
            <a:r>
              <a:rPr lang="en-US" sz="6000" dirty="0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감성분석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9173761" y="6213245"/>
            <a:ext cx="8816093" cy="48869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30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김란</a:t>
            </a:r>
          </a:p>
          <a:p>
            <a:pPr algn="r"/>
            <a:r>
              <a:rPr lang="en-US" sz="30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김민지</a:t>
            </a:r>
          </a:p>
          <a:p>
            <a:pPr algn="r"/>
            <a:r>
              <a:rPr lang="en-US" sz="30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김명섭</a:t>
            </a:r>
          </a:p>
          <a:p>
            <a:pPr algn="r"/>
            <a:r>
              <a:rPr lang="en-US" sz="30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박태준</a:t>
            </a:r>
          </a:p>
          <a:p>
            <a:pPr algn="r"/>
            <a:r>
              <a:rPr lang="en-US" sz="30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한유진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285873"/>
            <a:ext cx="5164025" cy="3223225"/>
            <a:chOff x="0" y="285873"/>
            <a:chExt cx="5164025" cy="32232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85873"/>
              <a:ext cx="5164025" cy="32232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1634" y="3381571"/>
            <a:ext cx="385092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 err="1">
                <a:solidFill>
                  <a:srgbClr val="D75C3D"/>
                </a:solidFill>
                <a:latin typeface="S-Core Dream 4 Regular"/>
                <a:cs typeface="S-Core Dream 5 Medium" pitchFamily="34" charset="0"/>
              </a:rPr>
              <a:t>데이터</a:t>
            </a:r>
            <a:r>
              <a:rPr lang="en-US" sz="2700" kern="0" spc="-100" dirty="0">
                <a:solidFill>
                  <a:srgbClr val="D75C3D"/>
                </a:solidFill>
                <a:latin typeface="S-Core Dream 4 Regular"/>
                <a:cs typeface="S-Core Dream 5 Medium" pitchFamily="34" charset="0"/>
              </a:rPr>
              <a:t> </a:t>
            </a:r>
            <a:r>
              <a:rPr lang="en-US" sz="2700" kern="0" spc="-100" dirty="0" err="1" smtClean="0">
                <a:solidFill>
                  <a:srgbClr val="D75C3D"/>
                </a:solidFill>
                <a:latin typeface="S-Core Dream 4 Regular"/>
                <a:cs typeface="S-Core Dream 5 Medium" pitchFamily="34" charset="0"/>
              </a:rPr>
              <a:t>수집</a:t>
            </a:r>
            <a:r>
              <a:rPr lang="en-US" sz="2700" kern="0" spc="-100" dirty="0" smtClean="0">
                <a:solidFill>
                  <a:srgbClr val="D75C3D"/>
                </a:solidFill>
                <a:latin typeface="S-Core Dream 4 Regular"/>
                <a:cs typeface="S-Core Dream 5 Medium" pitchFamily="34" charset="0"/>
              </a:rPr>
              <a:t> (Crawling</a:t>
            </a:r>
            <a:r>
              <a:rPr lang="en-US" altLang="ko-KR" sz="2700" kern="0" spc="-100" dirty="0" smtClean="0">
                <a:solidFill>
                  <a:srgbClr val="D75C3D"/>
                </a:solidFill>
                <a:latin typeface="S-Core Dream 4 Regular"/>
                <a:cs typeface="S-Core Dream 5 Medium" pitchFamily="34" charset="0"/>
              </a:rPr>
              <a:t>)</a:t>
            </a:r>
            <a:endParaRPr lang="en-US" sz="2700" kern="0" spc="-100" dirty="0">
              <a:solidFill>
                <a:srgbClr val="D75C3D"/>
              </a:solidFill>
              <a:latin typeface="S-Core Dream 4 Regular"/>
              <a:cs typeface="S-Core Dream 5 Medium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23860" y="4653729"/>
            <a:ext cx="6693557" cy="5159889"/>
            <a:chOff x="523860" y="4653729"/>
            <a:chExt cx="6693557" cy="51598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860" y="4653729"/>
              <a:ext cx="6693557" cy="5159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06339" y="6306783"/>
            <a:ext cx="4200388" cy="3506835"/>
            <a:chOff x="4606339" y="6306783"/>
            <a:chExt cx="4200388" cy="35068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6339" y="6306783"/>
              <a:ext cx="4200388" cy="350683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174981" y="8710705"/>
            <a:ext cx="10895236" cy="3537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endParaRPr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인스타그램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4746455" y="206537"/>
            <a:ext cx="7644182" cy="5325292"/>
            <a:chOff x="4746455" y="206537"/>
            <a:chExt cx="7644182" cy="53252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46455" y="206537"/>
              <a:ext cx="7644182" cy="53252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06339" y="5935374"/>
            <a:ext cx="3878244" cy="3878244"/>
            <a:chOff x="4606339" y="5935374"/>
            <a:chExt cx="3878244" cy="38782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06339" y="5935374"/>
              <a:ext cx="3878244" cy="38782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71429" y="4635784"/>
            <a:ext cx="1087248" cy="1087248"/>
            <a:chOff x="8971429" y="4635784"/>
            <a:chExt cx="1087248" cy="10872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71429" y="4635784"/>
              <a:ext cx="1087248" cy="10872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76567" y="909755"/>
            <a:ext cx="9414336" cy="5451464"/>
            <a:chOff x="11676567" y="909755"/>
            <a:chExt cx="9414336" cy="54514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6567" y="909755"/>
              <a:ext cx="9414336" cy="54514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48775" y="5531829"/>
            <a:ext cx="6627105" cy="4753885"/>
            <a:chOff x="8448775" y="5531829"/>
            <a:chExt cx="6627105" cy="475388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48775" y="5531829"/>
              <a:ext cx="6627105" cy="4753885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4654000" y="8634514"/>
            <a:ext cx="10895236" cy="3537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endParaRPr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유튜브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78" y="2869581"/>
            <a:ext cx="10895236" cy="3537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데이터 수집 - 인스타그램</a:t>
            </a: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68678" y="3466054"/>
            <a:ext cx="6171429" cy="6381004"/>
            <a:chOff x="568678" y="3466054"/>
            <a:chExt cx="6171429" cy="63810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8" y="3466054"/>
              <a:ext cx="6171429" cy="63810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91597" y="3466054"/>
            <a:ext cx="6318581" cy="6381004"/>
            <a:chOff x="6191597" y="3466054"/>
            <a:chExt cx="6318581" cy="63810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1597" y="3466054"/>
              <a:ext cx="6318581" cy="63810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67558" y="516084"/>
            <a:ext cx="2804425" cy="2762568"/>
            <a:chOff x="7367558" y="516084"/>
            <a:chExt cx="2804425" cy="27625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7558" y="516084"/>
              <a:ext cx="2804425" cy="27625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94585" y="3018601"/>
            <a:ext cx="7317273" cy="2015573"/>
            <a:chOff x="5394585" y="3018601"/>
            <a:chExt cx="7317273" cy="20155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4585" y="3018601"/>
              <a:ext cx="7317273" cy="20155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94552" y="1230788"/>
            <a:ext cx="2148883" cy="2330736"/>
            <a:chOff x="9594552" y="1230788"/>
            <a:chExt cx="2148883" cy="23307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7020000">
              <a:off x="9594552" y="1230788"/>
              <a:ext cx="2148883" cy="23307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10177" y="3466054"/>
            <a:ext cx="5157610" cy="6214618"/>
            <a:chOff x="12510177" y="3466054"/>
            <a:chExt cx="5157610" cy="62146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10177" y="3466054"/>
              <a:ext cx="5157610" cy="62146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78" y="2869581"/>
            <a:ext cx="10895236" cy="3537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데이터 수집 - 네이버지도 리뷰</a:t>
            </a: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68678" y="3515509"/>
            <a:ext cx="6171429" cy="3197547"/>
            <a:chOff x="568678" y="3515509"/>
            <a:chExt cx="6171429" cy="319754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8" y="3515509"/>
              <a:ext cx="6171429" cy="31975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59154" y="3078154"/>
            <a:ext cx="10905271" cy="6956079"/>
            <a:chOff x="6759154" y="3078154"/>
            <a:chExt cx="10905271" cy="69560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9154" y="3078154"/>
              <a:ext cx="10905271" cy="69560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45098" y="0"/>
            <a:ext cx="6957821" cy="3078154"/>
            <a:chOff x="5945098" y="0"/>
            <a:chExt cx="6957821" cy="30781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5098" y="0"/>
              <a:ext cx="6957821" cy="30781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99089" y="2325957"/>
            <a:ext cx="1190105" cy="1087248"/>
            <a:chOff x="11399089" y="2325957"/>
            <a:chExt cx="1190105" cy="10872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99089" y="2325957"/>
              <a:ext cx="1190105" cy="10872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77512" y="3732626"/>
            <a:ext cx="2148883" cy="2330736"/>
            <a:chOff x="10377512" y="3732626"/>
            <a:chExt cx="2148883" cy="23307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2480000">
              <a:off x="10377512" y="3732626"/>
              <a:ext cx="2148883" cy="23307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55662" y="5743883"/>
            <a:ext cx="6944083" cy="1244280"/>
            <a:chOff x="7355662" y="5743883"/>
            <a:chExt cx="6944083" cy="12442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5662" y="5743883"/>
              <a:ext cx="6944083" cy="12442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78" y="2869581"/>
            <a:ext cx="10895236" cy="3537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데이터 수집 - 유튜브</a:t>
            </a: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68678" y="3579819"/>
            <a:ext cx="8574179" cy="6240473"/>
            <a:chOff x="568678" y="3579819"/>
            <a:chExt cx="8574179" cy="62404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8" y="3579819"/>
              <a:ext cx="8574179" cy="62404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919565"/>
            <a:ext cx="7785434" cy="6878318"/>
            <a:chOff x="9142857" y="2919565"/>
            <a:chExt cx="7785434" cy="68783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2919565"/>
              <a:ext cx="7785434" cy="68783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00424" y="0"/>
            <a:ext cx="10206354" cy="2936808"/>
            <a:chOff x="4200424" y="0"/>
            <a:chExt cx="10206354" cy="29368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0424" y="0"/>
              <a:ext cx="10206354" cy="29368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65266" y="1945005"/>
            <a:ext cx="1190105" cy="1087248"/>
            <a:chOff x="9165266" y="1945005"/>
            <a:chExt cx="1190105" cy="10872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65266" y="1945005"/>
              <a:ext cx="1190105" cy="10872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37468" y="3365665"/>
            <a:ext cx="7015851" cy="3554384"/>
            <a:chOff x="3037468" y="3365665"/>
            <a:chExt cx="7015851" cy="35543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1280000">
              <a:off x="3037468" y="3365665"/>
              <a:ext cx="7015851" cy="35543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6745" y="6547674"/>
            <a:ext cx="2600510" cy="666326"/>
            <a:chOff x="536745" y="6547674"/>
            <a:chExt cx="2600510" cy="6663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6745" y="6547674"/>
              <a:ext cx="2600510" cy="66632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78" y="2869581"/>
            <a:ext cx="10895236" cy="6851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데이터 라벨링</a:t>
            </a: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인스타그램 + 네이버지도 리뷰 + 유튜브 댓글</a:t>
            </a: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각 브랜드 별 파일 </a:t>
            </a:r>
            <a:r>
              <a:rPr lang="en-US" sz="1800" kern="0" spc="-100" dirty="0" err="1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합친</a:t>
            </a:r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en-US" sz="1800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뒤</a:t>
            </a:r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약 22000개의 리뷰 중 30%인 7000개의 리뷰를</a:t>
            </a: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target 데이터로 선정하여</a:t>
            </a: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긍정을 1, 부정을 0으로 라벨링 진행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47970" y="6780236"/>
            <a:ext cx="1167272" cy="1140620"/>
            <a:chOff x="296296" y="6780236"/>
            <a:chExt cx="1167272" cy="11406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296" y="6780236"/>
              <a:ext cx="1167272" cy="11406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15243" y="6780236"/>
            <a:ext cx="1161357" cy="1140620"/>
            <a:chOff x="1463569" y="6780236"/>
            <a:chExt cx="1161357" cy="11406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569" y="6780236"/>
              <a:ext cx="1161357" cy="11406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60847" y="3145642"/>
            <a:ext cx="11532951" cy="6060708"/>
            <a:chOff x="5760847" y="3145642"/>
            <a:chExt cx="11532951" cy="60607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0847" y="3145642"/>
              <a:ext cx="11532951" cy="606070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393016" y="1322582"/>
            <a:ext cx="10895236" cy="4308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endParaRPr/>
          </a:p>
          <a:p>
            <a:r>
              <a:rPr lang="en-US" sz="24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content</a:t>
            </a:r>
          </a:p>
          <a:p>
            <a:endParaRPr lang="en-US" sz="24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6450941" y="1832740"/>
            <a:ext cx="2357143" cy="26714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endParaRPr/>
          </a:p>
          <a:p>
            <a:r>
              <a:rPr lang="en-US" sz="24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target</a:t>
            </a:r>
          </a:p>
          <a:p>
            <a:endParaRPr lang="en-US" sz="24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78" y="2515292"/>
            <a:ext cx="10895236" cy="3537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데이터 라벨링 - 각 브랜드 3사별로 나눈 이유</a:t>
            </a: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98908" y="3535698"/>
            <a:ext cx="7900466" cy="1330219"/>
            <a:chOff x="671199" y="3812638"/>
            <a:chExt cx="7900466" cy="13302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199" y="3812638"/>
              <a:ext cx="7900466" cy="1330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96345" y="5136204"/>
            <a:ext cx="9277338" cy="35714"/>
            <a:chOff x="4496345" y="5136204"/>
            <a:chExt cx="9277338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496345" y="5136204"/>
              <a:ext cx="9277338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8678" y="6261662"/>
            <a:ext cx="8002987" cy="1747143"/>
            <a:chOff x="568678" y="6261662"/>
            <a:chExt cx="8002987" cy="174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8678" y="6261662"/>
              <a:ext cx="8002987" cy="174714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68678" y="4874534"/>
            <a:ext cx="12326818" cy="43822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endParaRPr/>
          </a:p>
          <a:p>
            <a:r>
              <a:rPr lang="en-US" sz="2300" b="1" kern="0" spc="-100" dirty="0">
                <a:solidFill>
                  <a:srgbClr val="FD9F28"/>
                </a:solidFill>
                <a:latin typeface="S-Core Dream 3 Light" pitchFamily="34" charset="0"/>
                <a:cs typeface="S-Core Dream 3 Light" pitchFamily="34" charset="0"/>
              </a:rPr>
              <a:t>맥도날드(train)     롯데리아, 버거킹 (test)</a:t>
            </a:r>
          </a:p>
          <a:p>
            <a:endParaRPr lang="en-US" sz="2300" b="1" kern="0" spc="-100" dirty="0">
              <a:solidFill>
                <a:srgbClr val="FD9F28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2300" b="1" kern="0" spc="-100" dirty="0">
              <a:solidFill>
                <a:srgbClr val="FD9F28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9284638" y="1955225"/>
            <a:ext cx="8217878" cy="1901234"/>
            <a:chOff x="9284638" y="1955225"/>
            <a:chExt cx="8217878" cy="19012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84638" y="1955225"/>
              <a:ext cx="8217878" cy="1901234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401977" y="678103"/>
            <a:ext cx="12326818" cy="43822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2300" b="1" kern="0" spc="-100" dirty="0">
                <a:solidFill>
                  <a:srgbClr val="FD9F28"/>
                </a:solidFill>
                <a:latin typeface="S-Core Dream 3 Light" pitchFamily="34" charset="0"/>
                <a:cs typeface="S-Core Dream 3 Light" pitchFamily="34" charset="0"/>
              </a:rPr>
              <a:t>롯데리아(train)     맥도날드, 버거킹 (test)</a:t>
            </a:r>
          </a:p>
          <a:p>
            <a:endParaRPr lang="en-US" sz="2300" b="1" kern="0" spc="-100" dirty="0">
              <a:solidFill>
                <a:srgbClr val="FD9F28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2300" b="1" kern="0" spc="-100" dirty="0">
              <a:solidFill>
                <a:srgbClr val="FD9F28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9284638" y="4683416"/>
            <a:ext cx="12326818" cy="43822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endParaRPr/>
          </a:p>
          <a:p>
            <a:r>
              <a:rPr lang="en-US" sz="2300" b="1" kern="0" spc="-100" dirty="0">
                <a:solidFill>
                  <a:srgbClr val="FD9F28"/>
                </a:solidFill>
                <a:latin typeface="S-Core Dream 3 Light" pitchFamily="34" charset="0"/>
                <a:cs typeface="S-Core Dream 3 Light" pitchFamily="34" charset="0"/>
              </a:rPr>
              <a:t>버거킹(train)     롯데리아, 맥도날드 (test)</a:t>
            </a:r>
          </a:p>
          <a:p>
            <a:endParaRPr lang="en-US" sz="2300" b="1" kern="0" spc="-100" dirty="0">
              <a:solidFill>
                <a:srgbClr val="FD9F28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2300" b="1" kern="0" spc="-100" dirty="0">
              <a:solidFill>
                <a:srgbClr val="FD9F28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9417971" y="5938488"/>
            <a:ext cx="7980908" cy="1460736"/>
            <a:chOff x="9417971" y="5938488"/>
            <a:chExt cx="7980908" cy="14607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17971" y="5938488"/>
              <a:ext cx="7980908" cy="14607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17971" y="7399225"/>
            <a:ext cx="7980908" cy="1349795"/>
            <a:chOff x="9417971" y="7399225"/>
            <a:chExt cx="7980908" cy="13497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17971" y="7399225"/>
              <a:ext cx="7980908" cy="13497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78" y="2869581"/>
            <a:ext cx="10895236" cy="3537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데이터 전처리</a:t>
            </a: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31607" y="3398451"/>
            <a:ext cx="7900466" cy="1330219"/>
            <a:chOff x="671199" y="3812638"/>
            <a:chExt cx="7900466" cy="1330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199" y="3812638"/>
              <a:ext cx="7900466" cy="13302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7434" y="6199710"/>
            <a:ext cx="8329149" cy="1028107"/>
            <a:chOff x="1127434" y="6199710"/>
            <a:chExt cx="8329149" cy="10281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434" y="6199710"/>
              <a:ext cx="8329149" cy="102810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57200" y="4813842"/>
            <a:ext cx="1524000" cy="53091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2300" b="1" kern="0" spc="-100" dirty="0" err="1" smtClean="0">
                <a:solidFill>
                  <a:srgbClr val="FD9F28"/>
                </a:solidFill>
                <a:latin typeface="S-Core Dream 3 Light" pitchFamily="34" charset="0"/>
                <a:cs typeface="S-Core Dream 3 Light" pitchFamily="34" charset="0"/>
              </a:rPr>
              <a:t>맥도날드</a:t>
            </a:r>
            <a:endParaRPr lang="en-US" sz="2300" b="1" kern="0" spc="-100" dirty="0" smtClean="0">
              <a:solidFill>
                <a:srgbClr val="FD9F28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2300" b="1" kern="0" spc="-100" dirty="0">
              <a:solidFill>
                <a:srgbClr val="FD9F28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2300" b="1" kern="0" spc="-100" dirty="0">
              <a:solidFill>
                <a:srgbClr val="FD9F28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7 </a:t>
            </a:r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: 3</a:t>
            </a:r>
          </a:p>
          <a:p>
            <a:endParaRPr lang="en-US" sz="1800" kern="0" spc="-100" dirty="0" smtClean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8 : 2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 smtClean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9 </a:t>
            </a:r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: 1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9264349" y="322166"/>
            <a:ext cx="2108872" cy="41242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2300" b="1" kern="0" spc="-100" dirty="0">
                <a:solidFill>
                  <a:srgbClr val="FD9F28"/>
                </a:solidFill>
                <a:latin typeface="S-Core Dream 3 Light" pitchFamily="34" charset="0"/>
                <a:cs typeface="S-Core Dream 3 Light" pitchFamily="34" charset="0"/>
              </a:rPr>
              <a:t>롯데리아</a:t>
            </a:r>
          </a:p>
          <a:p>
            <a:endParaRPr lang="en-US" sz="2300" b="1" kern="0" spc="-100" dirty="0">
              <a:solidFill>
                <a:srgbClr val="FD9F28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7 : </a:t>
            </a:r>
            <a:r>
              <a:rPr lang="en-US" sz="1800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3</a:t>
            </a:r>
          </a:p>
          <a:p>
            <a:endParaRPr lang="en-US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8 : 2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 smtClean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9 </a:t>
            </a:r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: </a:t>
            </a:r>
            <a:r>
              <a:rPr lang="en-US" sz="1800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1</a:t>
            </a:r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241720" y="7586921"/>
            <a:ext cx="7912902" cy="787604"/>
            <a:chOff x="1241720" y="7586921"/>
            <a:chExt cx="7912902" cy="78760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1720" y="7586921"/>
              <a:ext cx="7912902" cy="7876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94398" y="1409700"/>
            <a:ext cx="7619043" cy="828488"/>
            <a:chOff x="9994398" y="1726134"/>
            <a:chExt cx="7619043" cy="8284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94398" y="1726134"/>
              <a:ext cx="7619043" cy="8284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94398" y="2751618"/>
            <a:ext cx="7619043" cy="980635"/>
            <a:chOff x="9994398" y="3068052"/>
            <a:chExt cx="7619043" cy="98063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94398" y="3068052"/>
              <a:ext cx="7619043" cy="9806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94398" y="3953204"/>
            <a:ext cx="7538936" cy="873219"/>
            <a:chOff x="9994398" y="4269638"/>
            <a:chExt cx="7538936" cy="8732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94398" y="4269638"/>
              <a:ext cx="7538936" cy="87321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9274497" y="4813842"/>
            <a:ext cx="1063946" cy="5509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2300" kern="0" spc="-100" dirty="0">
                <a:solidFill>
                  <a:srgbClr val="FD9F28"/>
                </a:solidFill>
                <a:latin typeface="S-Core Dream 3 Light" pitchFamily="34" charset="0"/>
                <a:cs typeface="S-Core Dream 3 Light" pitchFamily="34" charset="0"/>
              </a:rPr>
              <a:t>버거킹</a:t>
            </a:r>
          </a:p>
          <a:p>
            <a:endParaRPr lang="en-US" sz="2300" kern="0" spc="-100" dirty="0">
              <a:solidFill>
                <a:srgbClr val="FD9F28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7 : 3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 smtClean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 smtClean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8 </a:t>
            </a:r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: 2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 smtClean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9 </a:t>
            </a:r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: 1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264129" y="8786811"/>
            <a:ext cx="7602540" cy="845083"/>
            <a:chOff x="1264129" y="8786811"/>
            <a:chExt cx="7602540" cy="84508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4129" y="8786811"/>
              <a:ext cx="7602540" cy="8450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96345" y="5136204"/>
            <a:ext cx="9277338" cy="35714"/>
            <a:chOff x="4496345" y="5136204"/>
            <a:chExt cx="9277338" cy="3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496345" y="5136204"/>
              <a:ext cx="9277338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94398" y="6028011"/>
            <a:ext cx="7538936" cy="973109"/>
            <a:chOff x="9994398" y="6028011"/>
            <a:chExt cx="7538936" cy="97310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94398" y="6028011"/>
              <a:ext cx="7538936" cy="9731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94398" y="6612273"/>
            <a:ext cx="7538936" cy="1762252"/>
            <a:chOff x="9994398" y="6612273"/>
            <a:chExt cx="7538936" cy="17622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94398" y="6612273"/>
              <a:ext cx="7538936" cy="176225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994398" y="8810521"/>
            <a:ext cx="7641452" cy="925794"/>
            <a:chOff x="9994398" y="8810521"/>
            <a:chExt cx="7641452" cy="92579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94398" y="8810521"/>
              <a:ext cx="7641452" cy="925794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99804" y="565432"/>
            <a:ext cx="12382049" cy="6852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391" y="2291981"/>
            <a:ext cx="10895236" cy="3537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데이터 전처리</a:t>
            </a: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305819" y="191770"/>
            <a:ext cx="10829781" cy="5981700"/>
            <a:chOff x="8043809" y="3324945"/>
            <a:chExt cx="11031147" cy="60179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3809" y="3324945"/>
              <a:ext cx="11031147" cy="60179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3053680"/>
            <a:ext cx="7305819" cy="6611315"/>
            <a:chOff x="526350" y="3371439"/>
            <a:chExt cx="7305819" cy="66113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350" y="3371439"/>
              <a:ext cx="7305819" cy="66113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82609" y="6211699"/>
            <a:ext cx="10219496" cy="2712273"/>
            <a:chOff x="8043809" y="6677096"/>
            <a:chExt cx="10219496" cy="27122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3809" y="6677096"/>
              <a:ext cx="10219496" cy="271227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525000" y="7529606"/>
            <a:ext cx="12326818" cy="41872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endParaRPr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train / test 전처리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219200" y="8994241"/>
            <a:ext cx="12326818" cy="41872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긍정 / 부정 value_counts()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78" y="2869581"/>
            <a:ext cx="10895236" cy="3537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데이터 전처리</a:t>
            </a: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04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3502010" y="108956"/>
            <a:ext cx="10895236" cy="8866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endParaRPr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Mecab을 사용하여 형태소 분석을 한 뒤,</a:t>
            </a: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단어의 빈도 수가 높은 20개의 단어를 추출해 보았다.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라벨링한 긍정 리뷰와 부정 리뷰의 평균 길이 수를 구해보니</a:t>
            </a: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긍정 리뷰보다 부정 리뷰의 평균 길이가 더 길다.</a:t>
            </a: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=&gt; 부정 단어보다 긍정 단어의 영향력이 더 크다.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735830" y="2161359"/>
            <a:ext cx="8156113" cy="7880649"/>
            <a:chOff x="9735830" y="2161359"/>
            <a:chExt cx="8156113" cy="78806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5830" y="2161359"/>
              <a:ext cx="8156113" cy="78806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8340" y="4019496"/>
            <a:ext cx="8929369" cy="5347451"/>
            <a:chOff x="528340" y="4019496"/>
            <a:chExt cx="8929369" cy="53474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340" y="4019496"/>
              <a:ext cx="8929369" cy="53474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5449" y="1523654"/>
            <a:ext cx="7238407" cy="7238407"/>
            <a:chOff x="5385449" y="1523654"/>
            <a:chExt cx="7238407" cy="7238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5449" y="1523654"/>
              <a:ext cx="7238407" cy="72384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392252" y="3893046"/>
            <a:ext cx="6104548" cy="32316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300" b="1" dirty="0">
                <a:solidFill>
                  <a:srgbClr val="59595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예측 모델</a:t>
            </a:r>
          </a:p>
          <a:p>
            <a:r>
              <a:rPr lang="en-US" sz="9300" b="1" dirty="0">
                <a:solidFill>
                  <a:srgbClr val="59595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 - GRU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75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42444" y="3352524"/>
            <a:ext cx="3656856" cy="3656856"/>
            <a:chOff x="15142444" y="3352524"/>
            <a:chExt cx="3656856" cy="36568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42444" y="3352524"/>
              <a:ext cx="3656856" cy="36568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13787" y="5270912"/>
            <a:ext cx="3670224" cy="3670224"/>
            <a:chOff x="12713787" y="5270912"/>
            <a:chExt cx="3670224" cy="36702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13787" y="5270912"/>
              <a:ext cx="3670224" cy="36702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93689" y="2575409"/>
            <a:ext cx="4349433" cy="4349433"/>
            <a:chOff x="9793689" y="2575409"/>
            <a:chExt cx="4349433" cy="43494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3689" y="2575409"/>
              <a:ext cx="4349433" cy="43494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31391" y="3463988"/>
            <a:ext cx="5443334" cy="5443334"/>
            <a:chOff x="5331391" y="3463988"/>
            <a:chExt cx="5443334" cy="54433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1391" y="3463988"/>
              <a:ext cx="5443334" cy="54433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20310" y="2506379"/>
            <a:ext cx="3381630" cy="3381630"/>
            <a:chOff x="2920310" y="2506379"/>
            <a:chExt cx="3381630" cy="33816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20310" y="2506379"/>
              <a:ext cx="3381630" cy="33816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34654" y="3326833"/>
            <a:ext cx="4349433" cy="4349433"/>
            <a:chOff x="-734654" y="3326833"/>
            <a:chExt cx="4349433" cy="43494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4654" y="3326833"/>
              <a:ext cx="4349433" cy="43494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89300" y="965697"/>
            <a:ext cx="2348537" cy="319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kern="0" spc="2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CONTENTS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-16213" y="4316045"/>
            <a:ext cx="2912550" cy="18429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900" kern="0" spc="-3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01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-880997" y="5575657"/>
            <a:ext cx="4642118" cy="8451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100" dirty="0">
                <a:solidFill>
                  <a:srgbClr val="FFFFFF"/>
                </a:solidFill>
                <a:latin typeface="SeoulNamsan B" pitchFamily="34" charset="0"/>
                <a:cs typeface="SeoulNamsan B" pitchFamily="34" charset="0"/>
              </a:rPr>
              <a:t>주제선정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3495111" y="3263317"/>
            <a:ext cx="2232028" cy="141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300" kern="0" spc="-2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02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2832382" y="4171780"/>
            <a:ext cx="3557480" cy="7614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100" dirty="0">
                <a:solidFill>
                  <a:srgbClr val="FFFFFF"/>
                </a:solidFill>
                <a:latin typeface="SeoulNamsan B" pitchFamily="34" charset="0"/>
                <a:cs typeface="SeoulNamsan B" pitchFamily="34" charset="0"/>
              </a:rPr>
              <a:t>데이터 개요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6208218" y="4878985"/>
            <a:ext cx="3651586" cy="2310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700" kern="0" spc="-4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03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5123997" y="6460232"/>
            <a:ext cx="5820018" cy="10556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900" kern="0" spc="-200" dirty="0">
                <a:solidFill>
                  <a:srgbClr val="FFFFFF"/>
                </a:solidFill>
                <a:latin typeface="SeoulNamsan B" pitchFamily="34" charset="0"/>
                <a:cs typeface="SeoulNamsan B" pitchFamily="34" charset="0"/>
              </a:rPr>
              <a:t>연구방법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10469267" y="3489543"/>
            <a:ext cx="2949307" cy="18661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000" kern="0" spc="-3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04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9593597" y="4798068"/>
            <a:ext cx="4700703" cy="789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kern="0" spc="-100" dirty="0">
                <a:solidFill>
                  <a:srgbClr val="FFFFFF"/>
                </a:solidFill>
                <a:latin typeface="SeoulNamsan B" pitchFamily="34" charset="0"/>
                <a:cs typeface="SeoulNamsan B" pitchFamily="34" charset="0"/>
              </a:rPr>
              <a:t>데이터 수집 / 전처리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13322986" y="6068532"/>
            <a:ext cx="2451825" cy="15513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800" kern="0" spc="-2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05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12594986" y="7088620"/>
            <a:ext cx="3907800" cy="7920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900" dirty="0">
                <a:solidFill>
                  <a:srgbClr val="FFFFFF"/>
                </a:solidFill>
                <a:latin typeface="SeoulNamsan B" pitchFamily="34" charset="0"/>
                <a:cs typeface="SeoulNamsan B" pitchFamily="34" charset="0"/>
              </a:rPr>
              <a:t>예측 모델 구현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15764354" y="4177549"/>
            <a:ext cx="2413038" cy="1526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700" kern="0" spc="-2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06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5047861" y="5164349"/>
            <a:ext cx="3845979" cy="8138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100" kern="0" spc="-100" dirty="0">
                <a:solidFill>
                  <a:srgbClr val="FFFFFF"/>
                </a:solidFill>
                <a:latin typeface="SeoulNamsan B" pitchFamily="34" charset="0"/>
                <a:cs typeface="SeoulNamsan B" pitchFamily="34" charset="0"/>
              </a:rPr>
              <a:t>결론해석 / 한계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78" y="2869581"/>
            <a:ext cx="10895236" cy="3537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GRU 모델</a:t>
            </a: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05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3502010" y="108956"/>
            <a:ext cx="13167154" cy="7523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endParaRPr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리뷰의 길이가 390 이하인 샘플만 가져와</a:t>
            </a: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서로 다른 길이의 샘플들의 길이를 동일하게 맞춰주는 패딩 진행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모델은 다대일 구조의 LSTM을 개선한 모델인 GRU를 사용하여 </a:t>
            </a:r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두 개의 선택지 (긍정 / 부정) 중 하나를 예측하는 이진 분류 문제 수행하는 모델 구현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35905" y="3661942"/>
            <a:ext cx="7622034" cy="3949712"/>
            <a:chOff x="635905" y="3661942"/>
            <a:chExt cx="7622034" cy="39497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905" y="3661942"/>
              <a:ext cx="7622034" cy="39497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16483" y="3589224"/>
            <a:ext cx="8593601" cy="5867359"/>
            <a:chOff x="8616483" y="3589224"/>
            <a:chExt cx="8593601" cy="5867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6483" y="3589224"/>
              <a:ext cx="8593601" cy="58673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064" y="2400300"/>
            <a:ext cx="10895236" cy="1349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긍정 / 부정 판단 - 예측해보기</a:t>
            </a: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05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78739" y="3390900"/>
            <a:ext cx="10498063" cy="5604775"/>
            <a:chOff x="671199" y="3580372"/>
            <a:chExt cx="10498063" cy="56047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199" y="3580372"/>
              <a:ext cx="10498063" cy="56047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5449" y="1523654"/>
            <a:ext cx="7238407" cy="7238407"/>
            <a:chOff x="5385449" y="1523654"/>
            <a:chExt cx="7238407" cy="7238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5449" y="1523654"/>
              <a:ext cx="7238407" cy="72384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48400" y="3789045"/>
            <a:ext cx="5562600" cy="29546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300" b="1" dirty="0" smtClean="0">
                <a:solidFill>
                  <a:srgbClr val="59595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모델링</a:t>
            </a:r>
            <a:endParaRPr lang="en-US" altLang="ko-KR" sz="9300" b="1" dirty="0" smtClean="0">
              <a:solidFill>
                <a:srgbClr val="595959"/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9300" b="1" dirty="0" smtClean="0">
                <a:solidFill>
                  <a:srgbClr val="59595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예측 결과 </a:t>
            </a:r>
            <a:endParaRPr 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7344" y="2551216"/>
            <a:ext cx="10895236" cy="1349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모델로 예측된 라벨링 결과 - 롯데리아</a:t>
            </a: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898519"/>
            <a:ext cx="2348537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</a:t>
            </a:r>
            <a:r>
              <a:rPr lang="en-US" sz="2600" kern="0" spc="400" dirty="0" smtClean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06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671199" y="8644152"/>
            <a:ext cx="12326818" cy="41872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긍정 / 부정 리뷰의 평균 길이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0093433" y="4909867"/>
            <a:ext cx="3753686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전체 리뷰의 최대 / 평균 길이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9601200" y="7197763"/>
            <a:ext cx="495300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모델의 정확도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23860" y="3630715"/>
            <a:ext cx="8618997" cy="6017616"/>
            <a:chOff x="523860" y="3630715"/>
            <a:chExt cx="8618997" cy="60176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860" y="3630715"/>
              <a:ext cx="8618997" cy="60176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89077" y="471266"/>
            <a:ext cx="7927408" cy="4671591"/>
            <a:chOff x="8889077" y="471266"/>
            <a:chExt cx="7927408" cy="46715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89077" y="471266"/>
              <a:ext cx="7927408" cy="4671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08524" y="6470642"/>
            <a:ext cx="8877190" cy="1035058"/>
            <a:chOff x="9408524" y="6203037"/>
            <a:chExt cx="8877190" cy="10350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8524" y="6203037"/>
              <a:ext cx="8877190" cy="10350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976" y="2611599"/>
            <a:ext cx="10895236" cy="1349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모델로 예측된 라벨링 결과 - 맥도날드</a:t>
            </a: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898519"/>
            <a:ext cx="2348537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</a:t>
            </a:r>
            <a:r>
              <a:rPr lang="en-US" sz="2600" kern="0" spc="400" dirty="0" smtClean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06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01451" y="3769097"/>
            <a:ext cx="10278988" cy="6185586"/>
            <a:chOff x="501451" y="3769097"/>
            <a:chExt cx="10278988" cy="61855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451" y="3769097"/>
              <a:ext cx="10278988" cy="61855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11765" y="398348"/>
            <a:ext cx="8000000" cy="4666077"/>
            <a:chOff x="9411765" y="398348"/>
            <a:chExt cx="8000000" cy="46660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1765" y="398348"/>
              <a:ext cx="8000000" cy="466607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71199" y="8644152"/>
            <a:ext cx="12326818" cy="41872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endParaRPr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긍정 / 부정 리뷰의 평균 길이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0336762" y="4810529"/>
            <a:ext cx="7523182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전체 리뷰의 최대 / 평균 길이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336762" y="6632753"/>
            <a:ext cx="7523182" cy="986295"/>
            <a:chOff x="10336762" y="6632753"/>
            <a:chExt cx="7523182" cy="9862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36762" y="6632753"/>
              <a:ext cx="7523182" cy="9862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0515600" y="7018756"/>
            <a:ext cx="5606617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모델의 정확도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678" y="2869581"/>
            <a:ext cx="10895236" cy="1349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모델로 예측된 라벨링 결과 - 버거킹</a:t>
            </a: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898519"/>
            <a:ext cx="2348537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</a:t>
            </a:r>
            <a:r>
              <a:rPr lang="en-US" sz="2600" kern="0" spc="400" dirty="0" smtClean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06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671199" y="8644152"/>
            <a:ext cx="12326818" cy="41872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/>
          </a:p>
          <a:p>
            <a:endParaRPr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긍정 / 부정 리뷰의 평균 길이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0185035" y="5014705"/>
            <a:ext cx="369743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전체 리뷰의 최대 / 평균 길이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94560" y="7364961"/>
            <a:ext cx="4888277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/>
          </a:p>
          <a:p>
            <a:endParaRPr dirty="0"/>
          </a:p>
          <a:p>
            <a:r>
              <a:rPr lang="en-US" sz="18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모델의 정확도</a:t>
            </a: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933401" y="6297286"/>
            <a:ext cx="8083406" cy="1196939"/>
            <a:chOff x="9933401" y="6297286"/>
            <a:chExt cx="8083406" cy="11969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33401" y="6297286"/>
              <a:ext cx="8083406" cy="11969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9042" y="3769097"/>
            <a:ext cx="8807464" cy="5884281"/>
            <a:chOff x="479042" y="3769097"/>
            <a:chExt cx="8807464" cy="58842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9042" y="3769097"/>
              <a:ext cx="8807464" cy="58842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86506" y="396253"/>
            <a:ext cx="7251309" cy="4864343"/>
            <a:chOff x="9533005" y="278514"/>
            <a:chExt cx="7251309" cy="48643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3005" y="278514"/>
              <a:ext cx="7251309" cy="48643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CC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51348" y="1614251"/>
            <a:ext cx="7019118" cy="7019118"/>
            <a:chOff x="5151348" y="1614251"/>
            <a:chExt cx="7019118" cy="70191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1348" y="1614251"/>
              <a:ext cx="7019118" cy="70191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78014" y="2763790"/>
            <a:ext cx="4720039" cy="4720039"/>
            <a:chOff x="11178014" y="2763790"/>
            <a:chExt cx="4720039" cy="47200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8014" y="2763790"/>
              <a:ext cx="4720039" cy="472003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33333" y="3780175"/>
            <a:ext cx="8518589" cy="31999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0" dirty="0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Thank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6239575" y="3772058"/>
            <a:ext cx="5669209" cy="31999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0" dirty="0">
                <a:solidFill>
                  <a:srgbClr val="FFFFFF"/>
                </a:solidFill>
                <a:latin typeface="Bebas" pitchFamily="34" charset="0"/>
                <a:cs typeface="Bebas" pitchFamily="34" charset="0"/>
              </a:rPr>
              <a:t>you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5449" y="1523654"/>
            <a:ext cx="7238407" cy="7238407"/>
            <a:chOff x="5385449" y="1523654"/>
            <a:chExt cx="7238407" cy="7238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5449" y="1523654"/>
              <a:ext cx="7238407" cy="72384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82009" y="4405722"/>
            <a:ext cx="15740743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0" b="1" dirty="0">
                <a:solidFill>
                  <a:srgbClr val="59595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주제 선정</a:t>
            </a:r>
            <a:endParaRPr 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1981" y="3410783"/>
            <a:ext cx="7084219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주제 선정 이유</a:t>
            </a:r>
          </a:p>
          <a:p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r>
              <a:rPr lang="ko-KR" altLang="en-US" sz="1800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리뷰 뒤에 숨겨진 긍정적 또는 부정적인 감정을 예측할 수 있는 모델을 만들 수 있을까</a:t>
            </a:r>
            <a:r>
              <a:rPr lang="en-US" altLang="ko-KR" sz="1800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? </a:t>
            </a:r>
            <a:r>
              <a:rPr lang="ko-KR" altLang="en-US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만들 수 있다면</a:t>
            </a:r>
            <a:r>
              <a:rPr lang="en-US" altLang="ko-KR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, </a:t>
            </a:r>
            <a:r>
              <a:rPr lang="ko-KR" altLang="en-US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이러한 예측 모델을 이용하여 부정적 요소와 긍정적 요소를 마케팅에 활용할 수 있자 않을까 생각하여 주제를 선정하였다</a:t>
            </a:r>
            <a:r>
              <a:rPr lang="en-US" altLang="ko-KR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.</a:t>
            </a:r>
          </a:p>
          <a:p>
            <a:endParaRPr lang="en-US" altLang="ko-KR" kern="0" spc="-100" dirty="0" smtClean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r>
              <a:rPr lang="ko-KR" altLang="en-US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가장 친숙하고 동네마다 있으며</a:t>
            </a:r>
            <a:r>
              <a:rPr lang="en-US" altLang="ko-KR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, </a:t>
            </a:r>
            <a:r>
              <a:rPr lang="ko-KR" altLang="en-US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대표적인 브랜드들이 생각이 나는 햄버거를 주제로 선정하였고</a:t>
            </a:r>
            <a:r>
              <a:rPr lang="en-US" altLang="ko-KR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, 2023 </a:t>
            </a:r>
            <a:r>
              <a:rPr lang="ko-KR" altLang="en-US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버거 프랜차이즈 트렌드 리포트에서 버거 프랜차이즈 이용 순위와 한 번 이라도 취식 경험이 있는지 순위를 보았을 때</a:t>
            </a:r>
            <a:r>
              <a:rPr lang="en-US" altLang="ko-KR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, </a:t>
            </a:r>
            <a:r>
              <a:rPr lang="ko-KR" altLang="en-US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다른 점을 발견하여 실제 이용해 본 사람들의 리뷰를 데이터로 선정하였다</a:t>
            </a:r>
            <a:r>
              <a:rPr lang="en-US" altLang="ko-KR" kern="0" spc="-100" dirty="0" smtClean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.</a:t>
            </a:r>
            <a:endParaRPr lang="en-US" sz="1800" kern="0" spc="-100" dirty="0" smtClean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sz="1800" kern="0" spc="-100" dirty="0">
              <a:solidFill>
                <a:srgbClr val="595959"/>
              </a:solidFill>
              <a:latin typeface="S-Core Dream 3 Light" pitchFamily="34" charset="0"/>
              <a:cs typeface="S-Core Dream 3 Light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01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0143346" y="5956878"/>
            <a:ext cx="6620654" cy="433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600" dirty="0">
                <a:solidFill>
                  <a:srgbClr val="BFBFBF"/>
                </a:solidFill>
                <a:latin typeface="S-Core Dream 5 Medium" pitchFamily="34" charset="0"/>
                <a:cs typeface="S-Core Dream 5 Medium" pitchFamily="34" charset="0"/>
              </a:rPr>
              <a:t>출처 : 버거 프랜차이즈 트렌드 리포트 2023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929883" y="342900"/>
            <a:ext cx="6700517" cy="3431232"/>
            <a:chOff x="7652897" y="735132"/>
            <a:chExt cx="6700517" cy="34312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2897" y="735132"/>
              <a:ext cx="6700517" cy="34312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09155" y="3844296"/>
            <a:ext cx="6521245" cy="2075862"/>
            <a:chOff x="7832169" y="4236528"/>
            <a:chExt cx="6521245" cy="20758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32169" y="4236528"/>
              <a:ext cx="6521245" cy="20758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09155" y="6306556"/>
            <a:ext cx="5120331" cy="3782977"/>
            <a:chOff x="7832169" y="6306556"/>
            <a:chExt cx="5120331" cy="37829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2169" y="6306556"/>
              <a:ext cx="5120331" cy="37829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66667" y="7865096"/>
            <a:ext cx="6171429" cy="665896"/>
            <a:chOff x="12066667" y="7865096"/>
            <a:chExt cx="6171429" cy="6658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66667" y="7865096"/>
              <a:ext cx="6171429" cy="6658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5449" y="1523654"/>
            <a:ext cx="7238407" cy="7238407"/>
            <a:chOff x="5385449" y="1523654"/>
            <a:chExt cx="7238407" cy="7238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5449" y="1523654"/>
              <a:ext cx="7238407" cy="72384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10581" y="4323285"/>
            <a:ext cx="15740743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0" b="1" dirty="0">
                <a:solidFill>
                  <a:srgbClr val="59595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개요</a:t>
            </a:r>
            <a:endParaRPr 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9555" y="6883810"/>
            <a:ext cx="7204647" cy="2904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인스타그램</a:t>
            </a:r>
          </a:p>
          <a:p>
            <a:pPr algn="ctr"/>
            <a:endParaRPr lang="en-US" sz="27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pPr algn="ctr"/>
            <a:r>
              <a:rPr lang="en-US" sz="19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# 롯데리아 / # 맥도날드 / # 버거킹</a:t>
            </a:r>
          </a:p>
          <a:p>
            <a:pPr algn="ctr"/>
            <a:r>
              <a:rPr lang="en-US" sz="19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검색하였을 때 가장 최근 게시물 10000개 수집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7695378" y="2921284"/>
            <a:ext cx="2912550" cy="18429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900" kern="0" spc="-3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?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540530" y="6883810"/>
            <a:ext cx="7204647" cy="360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FCC026"/>
                </a:solidFill>
                <a:latin typeface="S-Core Dream 5 Medium" pitchFamily="34" charset="0"/>
                <a:cs typeface="S-Core Dream 5 Medium" pitchFamily="34" charset="0"/>
              </a:rPr>
              <a:t>네이버 리뷰</a:t>
            </a:r>
          </a:p>
          <a:p>
            <a:pPr algn="ctr"/>
            <a:endParaRPr lang="en-US" sz="2700" kern="0" spc="-100" dirty="0">
              <a:solidFill>
                <a:srgbClr val="FCC026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pPr algn="ctr"/>
            <a:r>
              <a:rPr lang="en-US" sz="19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각 브랜드 3사별 DT매장</a:t>
            </a:r>
          </a:p>
          <a:p>
            <a:pPr algn="ctr"/>
            <a:r>
              <a:rPr lang="en-US" sz="19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50개 매장의 최근 리뷰 200개씩</a:t>
            </a:r>
          </a:p>
          <a:p>
            <a:pPr algn="ctr"/>
            <a:r>
              <a:rPr lang="en-US" sz="19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총 10000개 수집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1110654" y="6883810"/>
            <a:ext cx="7204647" cy="39864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D75C3D"/>
                </a:solidFill>
                <a:latin typeface="S-Core Dream 5 Medium" pitchFamily="34" charset="0"/>
                <a:cs typeface="S-Core Dream 5 Medium" pitchFamily="34" charset="0"/>
              </a:rPr>
              <a:t>유튜브 댓글</a:t>
            </a:r>
          </a:p>
          <a:p>
            <a:pPr algn="ctr"/>
            <a:endParaRPr lang="en-US" sz="2500" kern="0" spc="-100" dirty="0">
              <a:solidFill>
                <a:srgbClr val="D75C3D"/>
              </a:solidFill>
              <a:latin typeface="S-Core Dream 5 Medium" pitchFamily="34" charset="0"/>
              <a:cs typeface="S-Core Dream 5 Medium" pitchFamily="34" charset="0"/>
            </a:endParaRPr>
          </a:p>
          <a:p>
            <a:pPr algn="ctr"/>
            <a:r>
              <a:rPr lang="en-US" sz="17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각 브랜드 3사별 평가 댓글과</a:t>
            </a:r>
          </a:p>
          <a:p>
            <a:pPr algn="ctr"/>
            <a:r>
              <a:rPr lang="en-US" sz="17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위생 관련 뉴스 댓글</a:t>
            </a:r>
          </a:p>
          <a:p>
            <a:pPr algn="ctr"/>
            <a:r>
              <a:rPr lang="en-US" sz="17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time.sleep(1000) 기준으로</a:t>
            </a:r>
          </a:p>
          <a:p>
            <a:pPr algn="ctr"/>
            <a:r>
              <a:rPr lang="en-US" sz="1700" kern="0" spc="-100" dirty="0">
                <a:solidFill>
                  <a:srgbClr val="595959"/>
                </a:solidFill>
                <a:latin typeface="S-Core Dream 3 Light" pitchFamily="34" charset="0"/>
                <a:cs typeface="S-Core Dream 3 Light" pitchFamily="34" charset="0"/>
              </a:rPr>
              <a:t>댓글 수집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32157" y="796296"/>
            <a:ext cx="2348537" cy="6778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5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80723" y="2289511"/>
            <a:ext cx="5487263" cy="3817227"/>
            <a:chOff x="680723" y="2289511"/>
            <a:chExt cx="5487263" cy="38172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723" y="2289511"/>
              <a:ext cx="5487263" cy="38172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64019" y="2289511"/>
            <a:ext cx="3957677" cy="3927770"/>
            <a:chOff x="7164019" y="2289511"/>
            <a:chExt cx="3957677" cy="39277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4019" y="2289511"/>
              <a:ext cx="3957677" cy="39277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15423" y="3509916"/>
            <a:ext cx="5490348" cy="1632941"/>
            <a:chOff x="12015423" y="3509916"/>
            <a:chExt cx="5490348" cy="16329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15423" y="3509916"/>
              <a:ext cx="5490348" cy="16329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5449" y="1523654"/>
            <a:ext cx="7238407" cy="7238407"/>
            <a:chOff x="5385449" y="1523654"/>
            <a:chExt cx="7238407" cy="7238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5449" y="1523654"/>
              <a:ext cx="7238407" cy="72384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10581" y="4405722"/>
            <a:ext cx="15740743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0" b="1" dirty="0">
                <a:solidFill>
                  <a:srgbClr val="59595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연구 방법</a:t>
            </a:r>
            <a:endParaRPr 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1329" y="3870308"/>
            <a:ext cx="13343056" cy="49861"/>
            <a:chOff x="2471329" y="3870308"/>
            <a:chExt cx="13343056" cy="498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1329" y="3870308"/>
              <a:ext cx="13343056" cy="498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81940" y="2178975"/>
            <a:ext cx="3355126" cy="3355126"/>
            <a:chOff x="13181940" y="2178975"/>
            <a:chExt cx="3355126" cy="3355126"/>
          </a:xfrm>
        </p:grpSpPr>
        <p:pic>
          <p:nvPicPr>
            <p:cNvPr id="2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81940" y="2178975"/>
              <a:ext cx="3355126" cy="33551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17285" y="2178975"/>
            <a:ext cx="3355126" cy="3355126"/>
            <a:chOff x="9317285" y="2178975"/>
            <a:chExt cx="3355126" cy="33551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7285" y="2178975"/>
              <a:ext cx="3355126" cy="33551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53234" y="2178975"/>
            <a:ext cx="3355126" cy="3355126"/>
            <a:chOff x="5453234" y="2178975"/>
            <a:chExt cx="3355126" cy="33551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3234" y="2178975"/>
              <a:ext cx="3355126" cy="33551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8954" y="2192745"/>
            <a:ext cx="3355126" cy="3355126"/>
            <a:chOff x="1588954" y="2192745"/>
            <a:chExt cx="3355126" cy="33551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8954" y="2192745"/>
              <a:ext cx="3355126" cy="335512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68408" y="3346200"/>
            <a:ext cx="5370980" cy="947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kern="0" spc="-2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데이터 크롤링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452651" y="3856081"/>
            <a:ext cx="3602496" cy="17189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인스타그램 </a:t>
            </a:r>
          </a:p>
          <a:p>
            <a:pPr algn="ctr"/>
            <a:r>
              <a:rPr lang="en-US" sz="18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네이버리뷰</a:t>
            </a:r>
          </a:p>
          <a:p>
            <a:pPr algn="ctr"/>
            <a:r>
              <a:rPr lang="en-US" sz="18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유튜브댓글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4476980" y="3298581"/>
            <a:ext cx="5370980" cy="2197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kern="0" spc="-2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Target </a:t>
            </a:r>
          </a:p>
          <a:p>
            <a:pPr algn="ctr"/>
            <a:r>
              <a:rPr lang="en-US" sz="3600" kern="0" spc="-2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데이터 선정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8309361" y="3289057"/>
            <a:ext cx="5370980" cy="947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kern="0" spc="-2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형태소 분석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2179789" y="3346200"/>
            <a:ext cx="5370980" cy="947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kern="0" spc="-2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딥러닝 모델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3064077" y="3927093"/>
            <a:ext cx="3602496" cy="643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WRITE HERE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562017"/>
              </p:ext>
            </p:extLst>
          </p:nvPr>
        </p:nvGraphicFramePr>
        <p:xfrm>
          <a:off x="1598451" y="6000000"/>
          <a:ext cx="15088812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2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2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722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700" b="0" i="0" dirty="0">
                          <a:latin typeface="S-Core Dream 4 Regular"/>
                          <a:cs typeface="Times New Roman"/>
                        </a:rPr>
                        <a:t>크롤링</a:t>
                      </a:r>
                      <a:endParaRPr lang="en-US" sz="2700" dirty="0">
                        <a:latin typeface="S-Core Dream 4 Regular"/>
                        <a:cs typeface="Times New Roman"/>
                      </a:endParaRPr>
                    </a:p>
                  </a:txBody>
                  <a:tcPr>
                    <a:solidFill>
                      <a:srgbClr val="D75C3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i="0" dirty="0">
                          <a:latin typeface="S-Core Dream 4 Regular"/>
                          <a:cs typeface="Times New Roman"/>
                        </a:rPr>
                        <a:t>라벨링</a:t>
                      </a:r>
                      <a:endParaRPr lang="en-US" sz="2700" dirty="0">
                        <a:latin typeface="S-Core Dream 4 Regular"/>
                        <a:cs typeface="Times New Roman"/>
                      </a:endParaRPr>
                    </a:p>
                  </a:txBody>
                  <a:tcPr>
                    <a:solidFill>
                      <a:srgbClr val="FCC0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i="0" dirty="0">
                          <a:latin typeface="S-Core Dream 4 Regular"/>
                          <a:cs typeface="Times New Roman"/>
                        </a:rPr>
                        <a:t>전처리</a:t>
                      </a:r>
                      <a:endParaRPr lang="en-US" sz="2700" dirty="0">
                        <a:latin typeface="S-Core Dream 4 Regular"/>
                        <a:cs typeface="Times New Roman"/>
                      </a:endParaRPr>
                    </a:p>
                  </a:txBody>
                  <a:tcPr>
                    <a:solidFill>
                      <a:srgbClr val="FCC0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0" i="0" dirty="0">
                          <a:latin typeface="S-Core Dream 4 Regular"/>
                          <a:cs typeface="Times New Roman"/>
                        </a:rPr>
                        <a:t>딥러닝</a:t>
                      </a:r>
                      <a:endParaRPr lang="en-US" sz="2700" dirty="0">
                        <a:latin typeface="S-Core Dream 4 Regular"/>
                        <a:cs typeface="Times New Roman"/>
                      </a:endParaRPr>
                    </a:p>
                  </a:txBody>
                  <a:tcPr>
                    <a:solidFill>
                      <a:srgbClr val="D75C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178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S-Core Dream 4 Regular"/>
                          <a:cs typeface="Times New Roman"/>
                        </a:rPr>
                        <a:t>BeautifulSoup </a:t>
                      </a:r>
                      <a:r>
                        <a:rPr lang="en-US" sz="2400" b="0" i="0" dirty="0" smtClean="0">
                          <a:latin typeface="S-Core Dream 4 Regular"/>
                          <a:cs typeface="Times New Roman"/>
                        </a:rPr>
                        <a:t>, Selenium</a:t>
                      </a:r>
                      <a:endParaRPr lang="en-US" sz="2400" dirty="0">
                        <a:latin typeface="S-Core Dream 4 Regular"/>
                        <a:cs typeface="Times New Roman"/>
                      </a:endParaRP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i="0" dirty="0" smtClean="0">
                          <a:latin typeface="S-Core Dream 4 Regular"/>
                          <a:cs typeface="Times New Roman" panose="02020603050405020304" pitchFamily="18" charset="0"/>
                        </a:rPr>
                        <a:t>모든 데이터의</a:t>
                      </a:r>
                      <a:r>
                        <a:rPr lang="en-US" sz="2400" b="0" i="0" dirty="0" smtClean="0">
                          <a:latin typeface="S-Core Dream 4 Regular"/>
                          <a:cs typeface="Times New Roman" panose="02020603050405020304" pitchFamily="18" charset="0"/>
                        </a:rPr>
                        <a:t> 30%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 err="1" smtClean="0">
                          <a:latin typeface="S-Core Dream 4 Regular"/>
                          <a:cs typeface="Times New Roman" panose="02020603050405020304" pitchFamily="18" charset="0"/>
                        </a:rPr>
                        <a:t>긍정</a:t>
                      </a:r>
                      <a:r>
                        <a:rPr lang="en-US" altLang="ko-KR" sz="2400" b="0" i="0" dirty="0" smtClean="0">
                          <a:latin typeface="S-Core Dream 4 Regular"/>
                          <a:cs typeface="Times New Roman" panose="02020603050405020304" pitchFamily="18" charset="0"/>
                        </a:rPr>
                        <a:t> 1 / </a:t>
                      </a:r>
                      <a:r>
                        <a:rPr lang="en-US" altLang="ko-KR" sz="2400" b="0" i="0" dirty="0" err="1" smtClean="0">
                          <a:latin typeface="S-Core Dream 4 Regular"/>
                          <a:cs typeface="Times New Roman" panose="02020603050405020304" pitchFamily="18" charset="0"/>
                        </a:rPr>
                        <a:t>부정</a:t>
                      </a:r>
                      <a:r>
                        <a:rPr lang="en-US" altLang="ko-KR" sz="2400" b="0" i="0" dirty="0" smtClean="0">
                          <a:latin typeface="S-Core Dream 4 Regular"/>
                          <a:cs typeface="Times New Roman" panose="02020603050405020304" pitchFamily="18" charset="0"/>
                        </a:rPr>
                        <a:t> 0</a:t>
                      </a:r>
                      <a:endParaRPr lang="en-US" altLang="ko-KR" sz="2400" dirty="0" smtClean="0">
                        <a:latin typeface="S-Core Dream 4 Regular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>
                          <a:latin typeface="S-Core Dream 4 Regular"/>
                          <a:cs typeface="Times New Roman"/>
                        </a:rPr>
                        <a:t>Konlpy(</a:t>
                      </a:r>
                      <a:r>
                        <a:rPr lang="en-US" sz="2400" b="0" i="0" dirty="0" err="1" smtClean="0">
                          <a:latin typeface="S-Core Dream 4 Regular"/>
                          <a:cs typeface="Times New Roman"/>
                        </a:rPr>
                        <a:t>코엔엘파이</a:t>
                      </a:r>
                      <a:r>
                        <a:rPr lang="en-US" sz="2400" b="0" i="0" dirty="0" smtClean="0">
                          <a:latin typeface="S-Core Dream 4 Regular"/>
                          <a:cs typeface="Times New Roman"/>
                        </a:rPr>
                        <a:t>)</a:t>
                      </a:r>
                    </a:p>
                    <a:p>
                      <a:pPr algn="ctr"/>
                      <a:r>
                        <a:rPr lang="en-US" sz="2400" b="0" i="0" dirty="0" err="1" smtClean="0">
                          <a:latin typeface="S-Core Dream 4 Regular"/>
                          <a:cs typeface="Times New Roman"/>
                        </a:rPr>
                        <a:t>Okt</a:t>
                      </a:r>
                      <a:r>
                        <a:rPr lang="en-US" sz="2400" b="0" i="0" baseline="0" dirty="0" smtClean="0">
                          <a:latin typeface="S-Core Dream 4 Regular"/>
                          <a:cs typeface="Times New Roman"/>
                        </a:rPr>
                        <a:t> / </a:t>
                      </a:r>
                      <a:r>
                        <a:rPr lang="en-US" sz="2400" b="0" i="0" baseline="0" dirty="0" err="1" smtClean="0">
                          <a:latin typeface="S-Core Dream 4 Regular"/>
                          <a:cs typeface="Times New Roman"/>
                        </a:rPr>
                        <a:t>Mecab</a:t>
                      </a:r>
                      <a:endParaRPr lang="en-US" sz="2400" dirty="0">
                        <a:latin typeface="S-Core Dream 4 Regular"/>
                        <a:cs typeface="Times New Roman"/>
                      </a:endParaRPr>
                    </a:p>
                  </a:txBody>
                  <a:tcP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 err="1" smtClean="0">
                          <a:latin typeface="S-Core Dream 4 Regular"/>
                          <a:cs typeface="Times New Roman"/>
                        </a:rPr>
                        <a:t>Tensorflow</a:t>
                      </a:r>
                      <a:endParaRPr lang="en-US" sz="2400" b="0" i="0" dirty="0" smtClean="0">
                        <a:latin typeface="S-Core Dream 4 Regular"/>
                        <a:cs typeface="Times New Roman"/>
                      </a:endParaRPr>
                    </a:p>
                    <a:p>
                      <a:pPr algn="ctr"/>
                      <a:r>
                        <a:rPr lang="en-US" sz="2400" b="0" i="0" dirty="0" smtClean="0">
                          <a:latin typeface="S-Core Dream 4 Regular"/>
                          <a:cs typeface="Times New Roman"/>
                        </a:rPr>
                        <a:t>GRU</a:t>
                      </a:r>
                      <a:endParaRPr lang="en-US" sz="2400" dirty="0">
                        <a:latin typeface="S-Core Dream 4 Regular"/>
                        <a:cs typeface="Times New Roman"/>
                      </a:endParaRPr>
                    </a:p>
                  </a:txBody>
                  <a:tcP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Times New Roman"/>
                        <a:cs typeface="Times New Roman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Object 24"/>
          <p:cNvSpPr txBox="1"/>
          <p:nvPr/>
        </p:nvSpPr>
        <p:spPr>
          <a:xfrm>
            <a:off x="9202536" y="3710405"/>
            <a:ext cx="3602496" cy="17189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토큰화</a:t>
            </a:r>
          </a:p>
          <a:p>
            <a:pPr algn="ctr"/>
            <a:r>
              <a:rPr lang="en-US" sz="18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정규화</a:t>
            </a:r>
          </a:p>
          <a:p>
            <a:pPr algn="ctr"/>
            <a:r>
              <a:rPr lang="en-US" sz="18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불용어 제거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40639" y="516084"/>
            <a:ext cx="1245859" cy="1245859"/>
            <a:chOff x="840639" y="516084"/>
            <a:chExt cx="1245859" cy="12458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639" y="516084"/>
              <a:ext cx="1245859" cy="124585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79776" y="792263"/>
            <a:ext cx="2348537" cy="7049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kern="0" spc="4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# 03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5449" y="1523654"/>
            <a:ext cx="7238407" cy="7238407"/>
            <a:chOff x="5385449" y="1523654"/>
            <a:chExt cx="7238407" cy="72384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5449" y="1523654"/>
              <a:ext cx="7238407" cy="723840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53438" y="3941560"/>
            <a:ext cx="15740743" cy="29546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300" b="1" dirty="0">
                <a:solidFill>
                  <a:srgbClr val="59595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수집 </a:t>
            </a:r>
          </a:p>
          <a:p>
            <a:pPr algn="ctr"/>
            <a:r>
              <a:rPr lang="en-US" sz="9300" b="1" dirty="0">
                <a:solidFill>
                  <a:srgbClr val="595959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 전처리</a:t>
            </a:r>
            <a:endParaRPr lang="en-US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522</Words>
  <Application>Microsoft Office PowerPoint</Application>
  <PresentationFormat>사용자 지정</PresentationFormat>
  <Paragraphs>266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8" baseType="lpstr">
      <vt:lpstr>?? ??</vt:lpstr>
      <vt:lpstr>Bebas</vt:lpstr>
      <vt:lpstr>S-Core Dream 3 Light</vt:lpstr>
      <vt:lpstr>S-Core Dream 4 Regular</vt:lpstr>
      <vt:lpstr>S-Core Dream 5 Medium</vt:lpstr>
      <vt:lpstr>S-Core Dream 6 Bold</vt:lpstr>
      <vt:lpstr>SeoulNamsan B</vt:lpstr>
      <vt:lpstr>맑은 고딕 Semilight</vt:lpstr>
      <vt:lpstr>Arial</vt:lpstr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MSI</cp:lastModifiedBy>
  <cp:revision>8</cp:revision>
  <dcterms:created xsi:type="dcterms:W3CDTF">2023-07-19T14:36:15Z</dcterms:created>
  <dcterms:modified xsi:type="dcterms:W3CDTF">2023-10-26T12:51:10Z</dcterms:modified>
</cp:coreProperties>
</file>